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3" r:id="rId5"/>
    <p:sldId id="260" r:id="rId6"/>
    <p:sldId id="266" r:id="rId7"/>
    <p:sldId id="265" r:id="rId8"/>
    <p:sldId id="264" r:id="rId9"/>
    <p:sldId id="261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78" y="6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AA466-2E4B-4339-9EB8-F06F610B0CD2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C9D8D-6186-48AF-B27B-03000CC5D3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AA466-2E4B-4339-9EB8-F06F610B0CD2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C9D8D-6186-48AF-B27B-03000CC5D3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AA466-2E4B-4339-9EB8-F06F610B0CD2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C9D8D-6186-48AF-B27B-03000CC5D3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AA466-2E4B-4339-9EB8-F06F610B0CD2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C9D8D-6186-48AF-B27B-03000CC5D3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AA466-2E4B-4339-9EB8-F06F610B0CD2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C9D8D-6186-48AF-B27B-03000CC5D3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AA466-2E4B-4339-9EB8-F06F610B0CD2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C9D8D-6186-48AF-B27B-03000CC5D3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AA466-2E4B-4339-9EB8-F06F610B0CD2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C9D8D-6186-48AF-B27B-03000CC5D3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AA466-2E4B-4339-9EB8-F06F610B0CD2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C9D8D-6186-48AF-B27B-03000CC5D3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AA466-2E4B-4339-9EB8-F06F610B0CD2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C9D8D-6186-48AF-B27B-03000CC5D3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AA466-2E4B-4339-9EB8-F06F610B0CD2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C9D8D-6186-48AF-B27B-03000CC5D3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AA466-2E4B-4339-9EB8-F06F610B0CD2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C9D8D-6186-48AF-B27B-03000CC5D3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8AA466-2E4B-4339-9EB8-F06F610B0CD2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2C9D8D-6186-48AF-B27B-03000CC5D39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88640"/>
            <a:ext cx="1296144" cy="57606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ССО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63688" y="2348880"/>
            <a:ext cx="5328592" cy="86409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КК – Лекция №4 – 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Организация выполнения кирпичной кладки. 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Рассматриваемые вопросы:</a:t>
            </a:r>
          </a:p>
          <a:p>
            <a:pPr algn="ctr"/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   Организация рабочего места и труда каменщиков.</a:t>
            </a:r>
          </a:p>
          <a:p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   Выполнение каменной кладки звеном «двойка».</a:t>
            </a:r>
          </a:p>
          <a:p>
            <a:pPr marL="457200" indent="-457200" algn="just">
              <a:lnSpc>
                <a:spcPct val="200000"/>
              </a:lnSpc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   Выполнение каменной кладки звеном «тройка».</a:t>
            </a:r>
          </a:p>
          <a:p>
            <a:pPr marL="457200" indent="-457200" algn="just">
              <a:lnSpc>
                <a:spcPct val="200000"/>
              </a:lnSpc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   Выполнение каменной кладки звеном «четверка».</a:t>
            </a:r>
          </a:p>
          <a:p>
            <a:pPr marL="457200" indent="-457200" algn="just">
              <a:lnSpc>
                <a:spcPct val="200000"/>
              </a:lnSpc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   Выполнение каменной кладки звеном «пятерка».</a:t>
            </a:r>
          </a:p>
          <a:p>
            <a:pPr marL="457200" indent="-457200" algn="just">
              <a:lnSpc>
                <a:spcPct val="200000"/>
              </a:lnSpc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   Выполнение каменной кладки звеном «шестерка».</a:t>
            </a:r>
          </a:p>
          <a:p>
            <a:pPr marL="457200" indent="-457200" algn="just">
              <a:lnSpc>
                <a:spcPct val="200000"/>
              </a:lnSpc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7.     Организация потока при каменной кладке.</a:t>
            </a:r>
          </a:p>
          <a:p>
            <a:pPr marL="457200" indent="-457200" algn="just">
              <a:lnSpc>
                <a:spcPct val="200000"/>
              </a:lnSpc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/>
            <a:endParaRPr lang="ru-RU" sz="2000" b="1" dirty="0" smtClean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Tx/>
              <a:buAutoNum type="arabicPeriod"/>
            </a:pPr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algn="just">
              <a:buAutoNum type="arabicPeriod"/>
            </a:pPr>
            <a:endParaRPr lang="ru-RU" sz="2000" b="1" dirty="0" smtClean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57200" lvl="0" indent="-457200" algn="just">
              <a:buAutoNum type="arabicPeriod"/>
            </a:pPr>
            <a:endParaRPr lang="ru-RU" sz="2400" b="1" dirty="0" smtClean="0"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Организация рабочего места и труда каменщиков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 При выполнении каменных работ на производительность труда каменщиков большое влияние оказывает правильная организация рабочего места, представляющего собой ограниченный участок возводимой стены или конструкции и часть подмостей или перекрытия, в пределах которых сложены материалы и перемещаются рабочие. </a:t>
            </a:r>
          </a:p>
          <a:p>
            <a:pPr indent="457200" algn="just"/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Организация рабочего места должна исключать непроизводительные движения рабочих и обеспечивать наивысшую производительность труда. Поэтому рабочее место должно находиться в радиусе действия крана, иметь ширину около 2,5 м и делиться на три зоны: </a:t>
            </a:r>
          </a:p>
          <a:p>
            <a:pPr indent="457200" algn="just">
              <a:buFont typeface="Arial" pitchFamily="34" charset="0"/>
              <a:buChar char="•"/>
            </a:pP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рабочую зону шириной 0,6...0,7 м между стеной и материалами, в которой перемещаются каменщики; </a:t>
            </a:r>
          </a:p>
          <a:p>
            <a:pPr indent="457200" algn="just">
              <a:buFont typeface="Arial" pitchFamily="34" charset="0"/>
              <a:buChar char="•"/>
            </a:pP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зону материалов шириной около 1 м для размещения поддонов с камнем и ящиков с раствором;</a:t>
            </a:r>
          </a:p>
          <a:p>
            <a:pPr indent="457200" algn="just">
              <a:buFont typeface="Arial" pitchFamily="34" charset="0"/>
              <a:buChar char="•"/>
            </a:pP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зону транспортировки 0,8...0,9 м для перемещения материалов и прохода рабочих, не связанных непо­средственно с кладкой.</a:t>
            </a: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389000" y="3471296"/>
            <a:ext cx="565212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indent="457200"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Число поддонов с камнем и ящиков с раствором и чередование их зависит от толщины стены или конструкции, числа проемов на данном участке и сложности архитектурного оформления.</a:t>
            </a:r>
          </a:p>
          <a:p>
            <a:pPr indent="457200" algn="just"/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Поскольку наибольшей высотой, на которой еще рационально вести кладку, является </a:t>
            </a:r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1,2 м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, то все каменные здания и сооружения по высоте делят на ярусы такого же размера. Поэтому при достижении кладкой такой высоты необходимо прекратить работы и установить (или переставить) подмости.</a:t>
            </a:r>
            <a:endParaRPr lang="ru-RU" sz="16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19872" y="6053328"/>
            <a:ext cx="5669264" cy="7132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Рис.1. </a:t>
            </a:r>
            <a:r>
              <a:rPr lang="ru-RU" sz="1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Схемы размещения материалов на рабочем месте:</a:t>
            </a:r>
          </a:p>
          <a:p>
            <a:r>
              <a:rPr lang="ru-RU" sz="15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— при кладке глухих стен; б — при кладке стен с проемами; 1 — рабочая зона; </a:t>
            </a:r>
            <a:r>
              <a:rPr lang="ru-RU" sz="15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— зона складирования материалов</a:t>
            </a:r>
          </a:p>
        </p:txBody>
      </p:sp>
      <p:pic>
        <p:nvPicPr>
          <p:cNvPr id="9" name="Рисунок 8" descr="C:\Documents and Settings\Admin\Рабочий стол\Женька\Сканер\media\image26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320" y="3593592"/>
            <a:ext cx="3273544" cy="31969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3524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indent="457200" algn="just">
              <a:spcAft>
                <a:spcPts val="600"/>
              </a:spcAft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 то  же время в период установки или перестановки подмостей каменщики будут простаивать, что недопустимо. Чтобы увязать эти про­цессы и обеспечить постоянную занятость каменщиков, здание или сооружение делят в плане на захватки и делянки. Захватки представляют собой участки строящегося здания или сооружения, на которых трудоемкость работ примерно одинакова. </a:t>
            </a:r>
          </a:p>
          <a:p>
            <a:pPr indent="457200" algn="just">
              <a:spcAft>
                <a:spcPts val="600"/>
              </a:spcAft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Захватку выделяют бригаде каменщиков. Каждую захватку разбивают на делянки, которые представляют собой участки кладки, выделяемые звену каменщиков. Следует стремиться к тому, чтобы трудоемкость работ на делянке соответствовала сменной (в крайнем случае полусменной) производительности звена. В этом случае работы на другой делянке каменщики начинают с новой смены или после обеденного перерыва. </a:t>
            </a:r>
          </a:p>
          <a:p>
            <a:pPr indent="457200" algn="just">
              <a:spcAft>
                <a:spcPts val="600"/>
              </a:spcAft>
            </a:pP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Работу организуют следующим образом: </a:t>
            </a:r>
          </a:p>
          <a:p>
            <a:pPr indent="45720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после окончания кладки  яруса на одном участке каменщики переходят на другой участок, а на первом устанавливают или переставляют подмости или монтируют перекрытия.</a:t>
            </a:r>
            <a:endParaRPr lang="ru-RU" sz="16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 descr="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96" y="3483863"/>
            <a:ext cx="6518496" cy="26210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7432" y="6144768"/>
            <a:ext cx="6537960" cy="7132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449263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Рис.2.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Схема расстановки подмостей.</a:t>
            </a:r>
            <a:endParaRPr lang="ru-RU" sz="1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1" descr="10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6639720" y="3502176"/>
            <a:ext cx="2458270" cy="32918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indent="457200" algn="just">
              <a:spcAft>
                <a:spcPts val="600"/>
              </a:spcAft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Каменные здания и сооружения возводят звенья и бригады каменщиков, состоящие из рабочих различной квалификации. Так, каменщик высокой квалификации натягивает причалку, укладывает камень в наружную (фасадную) версту, проверяет горизонтальность и вертикальность рядов кладки. </a:t>
            </a:r>
          </a:p>
          <a:p>
            <a:pPr indent="457200" algn="just">
              <a:spcAft>
                <a:spcPts val="600"/>
              </a:spcAft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Укладка камней во внутреннюю версту менее сложная операция, и ее может выполнять каменщик более низкой квалификации. </a:t>
            </a:r>
          </a:p>
          <a:p>
            <a:pPr indent="457200" algn="just">
              <a:spcAft>
                <a:spcPts val="600"/>
              </a:spcAft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Устройство забутки, подача кирпича и раствора, перелопачивание раствора — простые операции, и их могут выполнять каменщики низшей квалификации. В соответствии с этим предусматривается расчленение операций в зависимости от их сложности. Каждый член звена выполняет операции, соответствующие его квалификации.</a:t>
            </a:r>
          </a:p>
          <a:p>
            <a:pPr indent="457200" algn="just">
              <a:spcAft>
                <a:spcPts val="600"/>
              </a:spcAft>
            </a:pP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 числу человек в звене их называют соответственно звено «двойка», «тройка», «четверка», «пятерка», «шестерка». Количественный и квалификационный состав звена зависит от сложности кладки, толщины возводимой стены или сечения столба.</a:t>
            </a:r>
          </a:p>
          <a:p>
            <a:pPr algn="just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/>
          </a:p>
        </p:txBody>
      </p:sp>
      <p:pic>
        <p:nvPicPr>
          <p:cNvPr id="20481" name="Picture 1" descr="C:\Documents and Settings\Agoltsev\Рабочий стол\Без имени-7.jpg"/>
          <p:cNvPicPr>
            <a:picLocks noChangeAspect="1" noChangeArrowheads="1"/>
          </p:cNvPicPr>
          <p:nvPr/>
        </p:nvPicPr>
        <p:blipFill>
          <a:blip r:embed="rId2" cstate="print">
            <a:lum bright="20000" contrast="20000"/>
          </a:blip>
          <a:srcRect/>
          <a:stretch>
            <a:fillRect/>
          </a:stretch>
        </p:blipFill>
        <p:spPr bwMode="auto">
          <a:xfrm>
            <a:off x="38896" y="3501008"/>
            <a:ext cx="4264472" cy="2520398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19400" y="6065864"/>
            <a:ext cx="4283968" cy="76470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449263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Рис.3.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Схема выполнения каменной кладки звеном «двойка».</a:t>
            </a:r>
            <a:endParaRPr lang="ru-RU" sz="1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355976" y="3410902"/>
            <a:ext cx="4788024" cy="3447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indent="457200" algn="just">
              <a:spcAft>
                <a:spcPts val="600"/>
              </a:spcAft>
            </a:pP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Звено «двойка»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обычно кладет стены со сложным архитектурным оформлением, с большим числом проемов, столбы небольшого сечения. Состоит звено из каменщика 4, 5-го разряда и каменщика 2-го разряда. </a:t>
            </a:r>
          </a:p>
          <a:p>
            <a:pPr indent="457200" algn="just">
              <a:spcAft>
                <a:spcPts val="600"/>
              </a:spcAft>
            </a:pP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Каменщик высокой квалификации выполняет все операции кладки и контроля ее качества. Подсобный рабочий подает раствор и кирпич. </a:t>
            </a:r>
          </a:p>
          <a:p>
            <a:pPr indent="457200" algn="just">
              <a:spcAft>
                <a:spcPts val="600"/>
              </a:spcAft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Недостатком этого звена является то, что каменщик высокой квалификации выполняет сложные и простые операции, которые могут быть сделаны рабочим низшей квалификации.</a:t>
            </a:r>
            <a:endParaRPr lang="ru-RU" sz="16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5076056" y="0"/>
            <a:ext cx="4067944" cy="6632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indent="457200" algn="just">
              <a:spcAft>
                <a:spcPts val="600"/>
              </a:spcAft>
            </a:pP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Звену «тройка»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целесообразно класть стены с менее сложным архитектурным оформлением толщиной в 2 кирпича. </a:t>
            </a:r>
          </a:p>
          <a:p>
            <a:pPr indent="457200" algn="just">
              <a:spcAft>
                <a:spcPts val="600"/>
              </a:spcAft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Звено состоит из каменщика 4, 5-го разряда и двух каменщиков 2-го разряда. </a:t>
            </a:r>
          </a:p>
          <a:p>
            <a:pPr indent="457200" algn="just">
              <a:spcAft>
                <a:spcPts val="600"/>
              </a:spcAft>
            </a:pP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Каменщик высшего разряда укладывает верстовые ряды, один каменщик 2-го разряда кладет забутку, а другой каменщик 2-разряда подает раствор и кирпич на стену.</a:t>
            </a:r>
          </a:p>
          <a:p>
            <a:pPr indent="457200" algn="just">
              <a:spcAft>
                <a:spcPts val="600"/>
              </a:spcAft>
            </a:pP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Звено «четверка»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эффективно использовать при кладке стен средней сложности толщиной не менее чем в 2 кирпича. </a:t>
            </a:r>
          </a:p>
          <a:p>
            <a:pPr indent="457200" algn="just">
              <a:spcAft>
                <a:spcPts val="600"/>
              </a:spcAft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 звено ходят каменщик 4, 5-го разряда, каменщик 3, 4-го разряда и два каменщика 2-го разряда.  </a:t>
            </a:r>
          </a:p>
          <a:p>
            <a:pPr indent="457200" algn="just">
              <a:spcAft>
                <a:spcPts val="600"/>
              </a:spcAft>
            </a:pP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процессе возведения стены каменщик 4 5-го разряда со своим подручным выкладывают наружную версту, а каменщик 3, 4-го разряда со своим подручным выкладывают внутреннюю версту и выполняют забутку.</a:t>
            </a:r>
          </a:p>
        </p:txBody>
      </p:sp>
      <p:pic>
        <p:nvPicPr>
          <p:cNvPr id="5" name="Picture 1" descr="C:\Documents and Settings\Agoltsev\Рабочий стол\сканирование0053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37719" y="76600"/>
            <a:ext cx="4952683" cy="271232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pic>
        <p:nvPicPr>
          <p:cNvPr id="6" name="Picture 2" descr="C:\Documents and Settings\Agoltsev\Рабочий стол\сканирование00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105" y="3598208"/>
            <a:ext cx="4930944" cy="2427688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63944" y="6091168"/>
            <a:ext cx="4940104" cy="7132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449263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Рис.5.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Схема выполнения каменной кладки звеном «четверка».</a:t>
            </a:r>
            <a:endParaRPr lang="ru-RU" sz="1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9768" y="2821344"/>
            <a:ext cx="4961408" cy="7132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449263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Рис.4.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Схема выполнения каменной кладки звеном «тройка».</a:t>
            </a:r>
            <a:endParaRPr lang="ru-RU" sz="1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4427984" y="0"/>
            <a:ext cx="4716016" cy="3123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indent="457200" algn="just">
              <a:spcAft>
                <a:spcPts val="600"/>
              </a:spcAft>
            </a:pP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Звеном «пятерка»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можно успешно вести кладку стен толщиной преимущественно в 2 кирпича и более с небольшим числом проемов и простым архитектурным оформлением. </a:t>
            </a:r>
          </a:p>
          <a:p>
            <a:pPr indent="457200" algn="just">
              <a:spcAft>
                <a:spcPts val="600"/>
              </a:spcAft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Звено состоит из каменщика 4, 5-го разряда, каменщика 3, 4-го разряда и трех каменщиков 2-го разряда. Каменщик 4, 5-го разряда и каменщик 2-го разряда выкладывают наружный верстовой ряд, каменщик 3, 4-го разряда и подручный  внутренний верстовой ряд, а третий каменщик 2-го разряда выполняет забутку. </a:t>
            </a:r>
            <a:endParaRPr lang="ru-RU" sz="16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7" name="Picture 3" descr="C:\Documents and Settings\Agoltsev\Рабочий стол\Лекции по ССО\Каменные работы\Организация каменной клади - ТК\сканирование00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599" y="67456"/>
            <a:ext cx="4279377" cy="206540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2996952"/>
            <a:ext cx="9003392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indent="457200" algn="just">
              <a:spcAft>
                <a:spcPts val="600"/>
              </a:spcAft>
            </a:pPr>
            <a:r>
              <a:rPr lang="ru-RU" sz="15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этом звене все каменщики загружены более равномерно и в соответствии со своей квалификацией. </a:t>
            </a:r>
          </a:p>
          <a:p>
            <a:pPr indent="457200" algn="just">
              <a:spcAft>
                <a:spcPts val="600"/>
              </a:spcAft>
            </a:pPr>
            <a:r>
              <a:rPr lang="ru-RU" sz="1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Звено «шестерка» </a:t>
            </a: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кладет стены толщиной более 2 кирпичей с малым    числом    проемов     и     простым    архитектурным    оформлением. </a:t>
            </a:r>
          </a:p>
          <a:p>
            <a:pPr indent="457200" algn="just">
              <a:spcAft>
                <a:spcPts val="600"/>
              </a:spcAft>
            </a:pPr>
            <a:r>
              <a:rPr lang="ru-RU" sz="15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звено входят каменщик 4, 5-го разряда, каменщик 3,4-го разряда, каменщик 3-го разряда и три каменщика 2-го разряда. Кладку    ведут      как бы    тремя    «двойками».    </a:t>
            </a:r>
          </a:p>
          <a:p>
            <a:pPr indent="457200" algn="just"/>
            <a:r>
              <a:rPr lang="ru-RU" sz="1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Одна    «двойка» </a:t>
            </a: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из каменщика 4, 5-го разряда с подручным выкладывает наружный верстовой ряд. </a:t>
            </a:r>
          </a:p>
          <a:p>
            <a:pPr indent="457200" algn="just"/>
            <a:r>
              <a:rPr lang="ru-RU" sz="1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Вторая  «двойка» </a:t>
            </a: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из каменщика 3, 4-го разряда с подручным укладывает внутренний верстовый ряд. </a:t>
            </a:r>
          </a:p>
          <a:p>
            <a:pPr indent="457200" algn="just"/>
            <a:r>
              <a:rPr lang="ru-RU" sz="1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Третья «двойка» </a:t>
            </a: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из каменщика 3-го разряда с подручным устраивает забутку. Каждый каменщик укладывает кирпич и проверяет правильность кладки и ее качество, а подручные подают на стену кирпич и раствор. </a:t>
            </a:r>
          </a:p>
          <a:p>
            <a:pPr indent="457200" algn="just"/>
            <a:r>
              <a:rPr lang="ru-RU" sz="15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Стены из керамических камней кладут звенья из 2 или 4 каменщиков в зависимости от фронта работ и сложности кладки.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0544" y="2190400"/>
            <a:ext cx="4275680" cy="781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449263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Рис.6.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Схема выполнения каменной кладки звеном «пятерка».</a:t>
            </a:r>
            <a:endParaRPr lang="ru-RU" sz="1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0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indent="457200" algn="just">
              <a:spcAft>
                <a:spcPts val="600"/>
              </a:spcAft>
            </a:pP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Производство работ при кладке стен тесно связано с рядом смежных и вспомогательных работ. Так, транспортные рабочие обеспечивают непрерывную подачу материалов к рабочим местам. После окончания кладки на высоту яруса плотники устанавливают подмости. По окончании кладки этажа монтажники приступают к монтажу перекрытий, лестниц, перегородок.</a:t>
            </a:r>
          </a:p>
          <a:p>
            <a:pPr indent="457200" algn="just">
              <a:spcAft>
                <a:spcPts val="600"/>
              </a:spcAft>
            </a:pPr>
            <a:r>
              <a:rPr lang="ru-RU" sz="15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Работа бригад различных специальностей должна быть организована так, чтобы не было простоев. Это достигается при поточно-захватном методе, когда строящееся здание в плане делят на равные по трудоемкости части — захватки, а по высоте — на ярусы. Так, если здание разделено на две захватки, то на одной из них ведут кирпичную кладку, а на другой в это время монтируют сборные железобетонные перекрытия и лестницы или переставляют подмости (это можно делать во вторую смену). Заготовка части кирпича на рабочих местах возможна в третью смену или во вторую с установкой подмостей. Остальной кирпич, а также раствор подают непрерывно в процессе кладки.</a:t>
            </a:r>
          </a:p>
          <a:p>
            <a:pPr indent="457200" algn="just">
              <a:spcAft>
                <a:spcPts val="600"/>
              </a:spcAft>
            </a:pPr>
            <a:r>
              <a:rPr lang="ru-RU" sz="1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 поточной организации </a:t>
            </a: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работ необходимо, чтобы кладка стен одного этажа на первой захватке заканчивалась за такое же время, какое требуется для монтажа перекрытий и установки подмостей на второй захватке. </a:t>
            </a:r>
          </a:p>
          <a:p>
            <a:pPr indent="457200" algn="just">
              <a:spcAft>
                <a:spcPts val="600"/>
              </a:spcAft>
            </a:pPr>
            <a:r>
              <a:rPr lang="ru-RU" sz="15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Это дает возможность каменщикам и монтажникам после окончания своих работ на захватках поменяться местами: каменщики переходят на вторую захватку для кладки стен следующего этажа, а монтажники — на первую для монтажа перекрытий по готовым стенам.</a:t>
            </a:r>
          </a:p>
          <a:p>
            <a:pPr indent="457200" algn="ctr"/>
            <a:endPara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5" descr="C:\Documents and Settings\Agoltsev\Рабочий стол\сканирование00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6" y="4224584"/>
            <a:ext cx="3027047" cy="2232248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3158104" y="4288568"/>
            <a:ext cx="5971032" cy="232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indent="457200" algn="just">
              <a:spcAft>
                <a:spcPts val="600"/>
              </a:spcAft>
            </a:pP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Если поставить необходимое число каменщиков на захватку, кладку одного яруса стен можно выполнить за одну смену. </a:t>
            </a:r>
          </a:p>
          <a:p>
            <a:pPr indent="457200" algn="just">
              <a:spcAft>
                <a:spcPts val="600"/>
              </a:spcAft>
            </a:pPr>
            <a:r>
              <a:rPr lang="ru-RU" sz="15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этом случае (если перестанавливать подмости во вторую смену) кладка одного этажа на захватке завершается за 3 дня, а кладка одного этажа на всем здании — за 6 дней. За такое же время должны быть выполнены монтажные работы. </a:t>
            </a:r>
          </a:p>
          <a:p>
            <a:pPr indent="457200" algn="just">
              <a:spcAft>
                <a:spcPts val="600"/>
              </a:spcAft>
            </a:pP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Если это не удается, меняют число захваток или увеличивают продолжительность работы каменщиков на ярусе-захватке.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5952" y="6407616"/>
            <a:ext cx="3034720" cy="40466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449263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Рис.6. 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Проверка качества кладки</a:t>
            </a:r>
            <a:endParaRPr lang="ru-RU" sz="1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1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47675" algn="l"/>
              </a:tabLst>
            </a:pP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Допустимые отклонения выполненных каменных </a:t>
            </a:r>
            <a:r>
              <a:rPr lang="ru-RU" sz="16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конструкцийот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проектных размеров</a:t>
            </a:r>
            <a:endPara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07504" y="332656"/>
          <a:ext cx="8972488" cy="6307934"/>
        </p:xfrm>
        <a:graphic>
          <a:graphicData uri="http://schemas.openxmlformats.org/drawingml/2006/table">
            <a:tbl>
              <a:tblPr/>
              <a:tblGrid>
                <a:gridCol w="35951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93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420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069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069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32048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Контролируемый параметр</a:t>
                      </a:r>
                    </a:p>
                  </a:txBody>
                  <a:tcPr marL="42945" marR="42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Значение допустимого отклонения в кладке, мм</a:t>
                      </a:r>
                    </a:p>
                  </a:txBody>
                  <a:tcPr marL="42945" marR="42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Из бута и бутобетона</a:t>
                      </a:r>
                    </a:p>
                  </a:txBody>
                  <a:tcPr marL="42945" marR="42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Из кирпича и других камней правильной формы</a:t>
                      </a:r>
                    </a:p>
                  </a:txBody>
                  <a:tcPr marL="42945" marR="42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4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фундаменты</a:t>
                      </a:r>
                    </a:p>
                  </a:txBody>
                  <a:tcPr marL="42945" marR="42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стены</a:t>
                      </a:r>
                    </a:p>
                  </a:txBody>
                  <a:tcPr marL="42945" marR="42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столбы</a:t>
                      </a:r>
                    </a:p>
                  </a:txBody>
                  <a:tcPr marL="42945" marR="42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стены</a:t>
                      </a:r>
                    </a:p>
                  </a:txBody>
                  <a:tcPr marL="42945" marR="42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столбы</a:t>
                      </a:r>
                    </a:p>
                  </a:txBody>
                  <a:tcPr marL="42945" marR="429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173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Размеры 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 толщине конструкции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Отметки опорных поверхностей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Ширина простенков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Ширина проемов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Смещение вертикальных осей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оконных 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проемов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Смещение осей конструкции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Вертикальность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поверхностей и 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углов кладки: </a:t>
                      </a:r>
                      <a:endParaRPr lang="ru-RU" sz="14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на 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один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этаж;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на 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все здание высотой более двух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этажей.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Горизонтальность рядов кладки на 10 м длины стены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Неровности на вертикальной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поверхности 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кладки на длину правила 2 м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Толщина горизонтальных швов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 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соответствии с проектной 12 мм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Толщина вертикальных швов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 соответствии 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 проектной 10 мм</a:t>
                      </a:r>
                    </a:p>
                  </a:txBody>
                  <a:tcPr marL="42945" marR="429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30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-25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30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945" marR="429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-15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-20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945" marR="429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-15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945" marR="429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-10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-15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+3 -</a:t>
                      </a: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+5 -2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2945" marR="429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-10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7675" algn="l"/>
                        </a:tabLst>
                      </a:pPr>
                      <a:endParaRPr lang="ru-RU" sz="14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47675" algn="l"/>
                        </a:tabLs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+3 -</a:t>
                      </a: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+5 -</a:t>
                      </a: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42945" marR="429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1458</Words>
  <Application>Microsoft Office PowerPoint</Application>
  <PresentationFormat>Экран (4:3)</PresentationFormat>
  <Paragraphs>190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RePack by SPecialiST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TP-208</dc:creator>
  <cp:lastModifiedBy>RePack by Diakov</cp:lastModifiedBy>
  <cp:revision>21</cp:revision>
  <dcterms:created xsi:type="dcterms:W3CDTF">2013-04-04T06:02:15Z</dcterms:created>
  <dcterms:modified xsi:type="dcterms:W3CDTF">2020-11-28T09:06:53Z</dcterms:modified>
</cp:coreProperties>
</file>